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64" r:id="rId5"/>
    <p:sldId id="276" r:id="rId6"/>
    <p:sldId id="285" r:id="rId7"/>
    <p:sldId id="286" r:id="rId8"/>
    <p:sldId id="281" r:id="rId9"/>
    <p:sldId id="282" r:id="rId10"/>
    <p:sldId id="283" r:id="rId11"/>
    <p:sldId id="284" r:id="rId12"/>
    <p:sldId id="268" r:id="rId13"/>
    <p:sldId id="269" r:id="rId14"/>
    <p:sldId id="287" r:id="rId15"/>
    <p:sldId id="288" r:id="rId16"/>
    <p:sldId id="289" r:id="rId17"/>
    <p:sldId id="274" r:id="rId18"/>
    <p:sldId id="290" r:id="rId19"/>
    <p:sldId id="291" r:id="rId20"/>
  </p:sldIdLst>
  <p:sldSz cx="12188825" cy="6858000"/>
  <p:notesSz cx="6797675" cy="9926638"/>
  <p:defaultTextStyle>
    <a:defPPr rtl="0">
      <a:defRPr lang="nl-NL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>
        <p:scale>
          <a:sx n="121" d="100"/>
          <a:sy n="121" d="100"/>
        </p:scale>
        <p:origin x="-108" y="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CD18F84-7B20-4CDD-AA0D-A6682D8D1F74}" type="datetime1">
              <a:rPr lang="nl-NL" smtClean="0">
                <a:solidFill>
                  <a:schemeClr val="tx2"/>
                </a:solidFill>
              </a:rPr>
              <a:t>4-12-2018</a:t>
            </a:fld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nl-NL" smtClean="0">
                <a:solidFill>
                  <a:schemeClr val="tx2"/>
                </a:solidFill>
              </a:rPr>
              <a:pPr algn="r" rtl="0"/>
              <a:t>‹nr.›</a:t>
            </a:fld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78E964FA-0371-4BB7-869F-B28D95075428}" type="datetime1">
              <a:rPr lang="nl-NL" smtClean="0"/>
              <a:pPr/>
              <a:t>4-12-2018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 smtClean="0"/>
              <a:t>Klik om de tekststijlen van het model te bewerken</a:t>
            </a:r>
          </a:p>
          <a:p>
            <a:pPr lvl="1" rtl="0"/>
            <a:r>
              <a:rPr lang="nl-NL" noProof="0" dirty="0" smtClean="0"/>
              <a:t>Tweede niveau</a:t>
            </a:r>
          </a:p>
          <a:p>
            <a:pPr lvl="2" rtl="0"/>
            <a:r>
              <a:rPr lang="nl-NL" noProof="0" dirty="0" smtClean="0"/>
              <a:t>Derde niveau</a:t>
            </a:r>
          </a:p>
          <a:p>
            <a:pPr lvl="3" rtl="0"/>
            <a:r>
              <a:rPr lang="nl-NL" noProof="0" dirty="0" smtClean="0"/>
              <a:t>Vierde niveau</a:t>
            </a:r>
          </a:p>
          <a:p>
            <a:pPr lvl="4" rtl="0"/>
            <a:r>
              <a:rPr lang="nl-NL" noProof="0" dirty="0" smtClean="0"/>
              <a:t>Vijfde niveau</a:t>
            </a:r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1E7E8-2948-46AA-97A6-A1605EE1FFCF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8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430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noProof="0" smtClean="0"/>
              <a:t>Klik om de ondertitelstijl van het model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87B24C-6DE5-4CFD-8460-840B9FF8EBAF}" type="datetime1">
              <a:rPr lang="nl-NL" smtClean="0"/>
              <a:pPr/>
              <a:t>4-12-2018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87DADA4-3A55-4FCF-85E5-9E99EA73888A}" type="datetime1">
              <a:rPr lang="nl-NL" smtClean="0"/>
              <a:pPr/>
              <a:t>4-12-2018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F5E197-2F41-4401-94D0-98CDD8678654}" type="datetime1">
              <a:rPr lang="nl-NL" smtClean="0"/>
              <a:pPr/>
              <a:t>4-12-2018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369742-0DC6-4C51-80DC-D187141DE7D8}" type="datetime1">
              <a:rPr lang="nl-NL" smtClean="0"/>
              <a:pPr/>
              <a:t>4-12-2018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01CA5E8-D711-4CDC-B89A-D32EB809D32A}" type="datetime1">
              <a:rPr lang="nl-NL" smtClean="0"/>
              <a:pPr/>
              <a:t>4-12-2018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CB5CAF-2163-4435-8089-966DE55FD603}" type="datetime1">
              <a:rPr lang="nl-NL" smtClean="0"/>
              <a:pPr/>
              <a:t>4-12-2018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2B265E-6F4E-4FE4-8DA9-61BA5F934E17}" type="datetime1">
              <a:rPr lang="nl-NL" smtClean="0"/>
              <a:pPr/>
              <a:t>4-12-2018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4191442-5DFC-4387-9F4F-E67535E0E1CF}" type="datetime1">
              <a:rPr lang="nl-NL" smtClean="0"/>
              <a:pPr/>
              <a:t>4-12-2018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F6886F-DA1E-4494-9281-1EAD0564891B}" type="datetime1">
              <a:rPr lang="nl-NL" smtClean="0"/>
              <a:pPr/>
              <a:t>4-12-2018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nl-NL" noProof="0" dirty="0" smtClean="0"/>
              <a:t>Klik om de titelstijl van het model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nl-NL" noProof="0" dirty="0" smtClean="0"/>
              <a:t>Klik om de tekststijlen van het model te bewerken</a:t>
            </a:r>
          </a:p>
          <a:p>
            <a:pPr lvl="1" rtl="0"/>
            <a:r>
              <a:rPr lang="nl-NL" noProof="0" dirty="0" smtClean="0"/>
              <a:t>Tweede niveau</a:t>
            </a:r>
          </a:p>
          <a:p>
            <a:pPr lvl="2" rtl="0"/>
            <a:r>
              <a:rPr lang="nl-NL" noProof="0" dirty="0" smtClean="0"/>
              <a:t>Derde niveau</a:t>
            </a:r>
          </a:p>
          <a:p>
            <a:pPr lvl="3" rtl="0"/>
            <a:r>
              <a:rPr lang="nl-NL" noProof="0" dirty="0" smtClean="0"/>
              <a:t>Vierde niveau</a:t>
            </a:r>
          </a:p>
          <a:p>
            <a:pPr lvl="4" rtl="0"/>
            <a:r>
              <a:rPr lang="nl-NL" noProof="0" dirty="0" smtClean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6EE5A3F5-0270-4413-8460-5EFAF1E20D74}" type="datetime1">
              <a:rPr lang="nl-NL" smtClean="0"/>
              <a:pPr/>
              <a:t>4-12-2018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erling2020.nl/wp-content/uploads/2017/04/Stappenpla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schiedenisendidactiek.wp.hum.uu.nl/lessen/rubric-beoordelen-werkstuk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answergarden.ch/83069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 smtClean="0"/>
              <a:t>Onderwijskunde en vakdidactiek 2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 dirty="0" smtClean="0"/>
              <a:t>4 december 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smtClean="0"/>
              <a:t>Evalueren van het onderwijs</a:t>
            </a:r>
            <a:endParaRPr lang="nl-NL" dirty="0"/>
          </a:p>
        </p:txBody>
      </p:sp>
      <p:pic>
        <p:nvPicPr>
          <p:cNvPr id="3" name="Picture 4" descr="http://www.stagewerkt.nl/wp-content/uploads/2012/04/Beoordelen-594x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52" y="2276872"/>
            <a:ext cx="773199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evalueren/toetsen?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66020" y="1628801"/>
            <a:ext cx="7540948" cy="4525963"/>
          </a:xfrm>
        </p:spPr>
        <p:txBody>
          <a:bodyPr/>
          <a:lstStyle/>
          <a:p>
            <a:r>
              <a:rPr lang="nl-NL" dirty="0" smtClean="0"/>
              <a:t>Controle op inzet</a:t>
            </a:r>
          </a:p>
          <a:p>
            <a:r>
              <a:rPr lang="nl-NL" dirty="0" smtClean="0"/>
              <a:t>Capaciteiten van de leerling in beeld</a:t>
            </a:r>
          </a:p>
          <a:p>
            <a:r>
              <a:rPr lang="nl-NL" dirty="0" smtClean="0"/>
              <a:t>Bepalen leerresultaat van de groep</a:t>
            </a:r>
          </a:p>
          <a:p>
            <a:r>
              <a:rPr lang="nl-NL" dirty="0" smtClean="0"/>
              <a:t>Vervolg van leertraject bepalen </a:t>
            </a:r>
          </a:p>
          <a:p>
            <a:r>
              <a:rPr lang="nl-NL" dirty="0" smtClean="0"/>
              <a:t>Feedback voor de leerling zelf</a:t>
            </a:r>
          </a:p>
          <a:p>
            <a:r>
              <a:rPr lang="nl-NL" dirty="0" smtClean="0"/>
              <a:t>Etc. etc.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041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/>
              <a:t>Soorten toetsen en hun functies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21805" y="1466393"/>
            <a:ext cx="6408712" cy="5040536"/>
          </a:xfrm>
        </p:spPr>
        <p:txBody>
          <a:bodyPr/>
          <a:lstStyle/>
          <a:p>
            <a:endParaRPr lang="nl-NL" dirty="0" smtClean="0"/>
          </a:p>
          <a:p>
            <a:pPr>
              <a:buFont typeface="Wingdings" pitchFamily="2" charset="2"/>
              <a:buChar char="ü"/>
            </a:pPr>
            <a:r>
              <a:rPr lang="nl-NL" b="1" dirty="0"/>
              <a:t>Formatieve toetsen</a:t>
            </a:r>
            <a:r>
              <a:rPr lang="nl-NL" dirty="0"/>
              <a:t>; </a:t>
            </a:r>
          </a:p>
          <a:p>
            <a:pPr marL="357188" indent="0">
              <a:buNone/>
            </a:pPr>
            <a:r>
              <a:rPr lang="nl-NL" dirty="0"/>
              <a:t>Gericht op bijsturen, oefenen, diagnostische functie. Doel proces van leren en instructie optimaliseren</a:t>
            </a:r>
          </a:p>
          <a:p>
            <a:pPr>
              <a:buFont typeface="Wingdings" pitchFamily="2" charset="2"/>
              <a:buChar char="ü"/>
            </a:pPr>
            <a:r>
              <a:rPr lang="nl-NL" b="1" dirty="0" err="1"/>
              <a:t>Summatieve</a:t>
            </a:r>
            <a:r>
              <a:rPr lang="nl-NL" b="1" dirty="0"/>
              <a:t> toetsen</a:t>
            </a:r>
            <a:r>
              <a:rPr lang="nl-NL" dirty="0"/>
              <a:t>; </a:t>
            </a:r>
          </a:p>
          <a:p>
            <a:pPr marL="357188" indent="0">
              <a:buNone/>
            </a:pPr>
            <a:r>
              <a:rPr lang="nl-NL" dirty="0"/>
              <a:t>Eindoordeel, gericht op kwalificeren (slagen/zakken). Standaarden zijn noodzakelijk.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00" y="1466393"/>
            <a:ext cx="5076694" cy="380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6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b="1" dirty="0" smtClean="0"/>
              <a:t>Criteria voor een goede toets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494012" y="2195513"/>
            <a:ext cx="8568952" cy="4525963"/>
          </a:xfrm>
        </p:spPr>
        <p:txBody>
          <a:bodyPr>
            <a:normAutofit/>
          </a:bodyPr>
          <a:lstStyle/>
          <a:p>
            <a:pPr marL="533400" indent="-533400">
              <a:buFontTx/>
              <a:buAutoNum type="arabicPeriod"/>
            </a:pPr>
            <a:r>
              <a:rPr lang="nl-NL" b="1" dirty="0" smtClean="0"/>
              <a:t>Validiteit</a:t>
            </a:r>
            <a:r>
              <a:rPr lang="nl-NL" dirty="0" smtClean="0"/>
              <a:t>; geldigheid, meet je wat je wilt meten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Vormvaliditeit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Inhoudsvaliditeit</a:t>
            </a:r>
          </a:p>
          <a:p>
            <a:pPr marL="533400" indent="-533400">
              <a:buFontTx/>
              <a:buAutoNum type="arabicPeriod"/>
            </a:pPr>
            <a:r>
              <a:rPr lang="nl-NL" b="1" dirty="0" smtClean="0"/>
              <a:t>Betrouwbaarheid</a:t>
            </a:r>
            <a:r>
              <a:rPr lang="nl-NL" dirty="0" smtClean="0"/>
              <a:t>; precisie nauwkeurig meten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Kwaliteit </a:t>
            </a:r>
            <a:r>
              <a:rPr lang="nl-NL" dirty="0" smtClean="0"/>
              <a:t>evaluatiemiddel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Afnamesituatie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Nakijkprocedure</a:t>
            </a:r>
            <a:endParaRPr lang="nl-NL" dirty="0"/>
          </a:p>
          <a:p>
            <a:pPr marL="533400" indent="-533400">
              <a:buFontTx/>
              <a:buAutoNum type="arabicPeriod"/>
            </a:pPr>
            <a:r>
              <a:rPr lang="nl-NL" b="1" dirty="0" smtClean="0"/>
              <a:t>Transparantie; </a:t>
            </a:r>
            <a:r>
              <a:rPr lang="nl-NL" dirty="0" smtClean="0"/>
              <a:t>is het voor de leerlingen duidelijk hoe er getoetst en beoordeeld wordt.</a:t>
            </a:r>
          </a:p>
        </p:txBody>
      </p:sp>
      <p:sp>
        <p:nvSpPr>
          <p:cNvPr id="15364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4FFD50-085D-4799-8CE4-EEA3682B21D6}" type="slidenum">
              <a:rPr lang="nl-NL" smtClean="0">
                <a:solidFill>
                  <a:srgbClr val="000000"/>
                </a:solidFill>
              </a:rPr>
              <a:pPr eaLnBrk="1" hangingPunct="1"/>
              <a:t>13</a:t>
            </a:fld>
            <a:endParaRPr lang="nl-N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Beoordelen van werkstukken, verslagen etc.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117309" y="1916832"/>
            <a:ext cx="10157354" cy="4470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Bepaal leerinhoud (vaardigheden, inhoud, product)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Bepaal de beoordelingscriteria ( deel vaardigheden)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Bepaal de niveaus</a:t>
            </a:r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hlinkClick r:id="rId3"/>
              </a:rPr>
              <a:t>https://leerling2020.nl/wp-content/uploads/2017/04/Stappenplan.pdf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hlinkClick r:id="rId4"/>
              </a:rPr>
              <a:t>https://geschiedenisendidactiek.wp.hum.uu.nl/lessen/rubric-beoordelen-werkstuk/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Didactisch practicum 6 december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410145"/>
              </p:ext>
            </p:extLst>
          </p:nvPr>
        </p:nvGraphicFramePr>
        <p:xfrm>
          <a:off x="2386475" y="1700808"/>
          <a:ext cx="8888187" cy="349370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193423">
                  <a:extLst>
                    <a:ext uri="{9D8B030D-6E8A-4147-A177-3AD203B41FA5}">
                      <a16:colId xmlns:a16="http://schemas.microsoft.com/office/drawing/2014/main" xmlns="" val="1202334632"/>
                    </a:ext>
                  </a:extLst>
                </a:gridCol>
                <a:gridCol w="2443170">
                  <a:extLst>
                    <a:ext uri="{9D8B030D-6E8A-4147-A177-3AD203B41FA5}">
                      <a16:colId xmlns:a16="http://schemas.microsoft.com/office/drawing/2014/main" xmlns="" val="95111473"/>
                    </a:ext>
                  </a:extLst>
                </a:gridCol>
                <a:gridCol w="3251594">
                  <a:extLst>
                    <a:ext uri="{9D8B030D-6E8A-4147-A177-3AD203B41FA5}">
                      <a16:colId xmlns:a16="http://schemas.microsoft.com/office/drawing/2014/main" xmlns="" val="61757654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</a:rPr>
                        <a:t>Lokaal</a:t>
                      </a:r>
                      <a:r>
                        <a:rPr lang="nl-NL" sz="1800" baseline="0" dirty="0" smtClean="0">
                          <a:effectLst/>
                        </a:rPr>
                        <a:t> C0081</a:t>
                      </a:r>
                      <a:endParaRPr lang="nl-NL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800" dirty="0">
                          <a:effectLst/>
                        </a:rPr>
                        <a:t>Erik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800" dirty="0">
                          <a:effectLst/>
                        </a:rPr>
                        <a:t>Ytsen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800" dirty="0">
                          <a:effectLst/>
                        </a:rPr>
                        <a:t>Bram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</a:rPr>
                        <a:t>Lokaal</a:t>
                      </a:r>
                      <a:r>
                        <a:rPr lang="nl-NL" sz="1800" baseline="0" dirty="0" smtClean="0">
                          <a:effectLst/>
                        </a:rPr>
                        <a:t> G3013</a:t>
                      </a:r>
                      <a:endParaRPr lang="nl-NL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800" dirty="0">
                          <a:effectLst/>
                        </a:rPr>
                        <a:t>Ewoud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800" dirty="0">
                          <a:effectLst/>
                        </a:rPr>
                        <a:t>Harm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800" dirty="0" err="1">
                          <a:effectLst/>
                        </a:rPr>
                        <a:t>Ardaty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</a:rPr>
                        <a:t>C1110</a:t>
                      </a:r>
                      <a:endParaRPr lang="nl-NL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800" dirty="0">
                          <a:effectLst/>
                        </a:rPr>
                        <a:t>Iwan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800" dirty="0">
                          <a:effectLst/>
                        </a:rPr>
                        <a:t>Mike Hake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1800" dirty="0" err="1" smtClean="0">
                          <a:effectLst/>
                        </a:rPr>
                        <a:t>Rudmer</a:t>
                      </a:r>
                      <a:r>
                        <a:rPr lang="nl-NL" sz="1800" dirty="0" smtClean="0">
                          <a:effectLst/>
                        </a:rPr>
                        <a:t> 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/>
                </a:tc>
                <a:extLst>
                  <a:ext uri="{0D108BD9-81ED-4DB2-BD59-A6C34878D82A}">
                    <a16:rowId xmlns:a16="http://schemas.microsoft.com/office/drawing/2014/main" xmlns="" val="2564986587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Leerlingen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Reinout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Wessel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Ilse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Mike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Tessa H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Hannah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Leerlingen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Scott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Iwan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Noëlle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Wilco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8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Nafissa</a:t>
                      </a:r>
                      <a:endParaRPr lang="nl-NL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Maurice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Leerlingen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Stijn 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8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Annemarije</a:t>
                      </a:r>
                      <a:endParaRPr lang="nl-NL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Tessa S.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Alissa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Jelle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Henry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8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Lizelijn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/>
                </a:tc>
                <a:extLst>
                  <a:ext uri="{0D108BD9-81ED-4DB2-BD59-A6C34878D82A}">
                    <a16:rowId xmlns:a16="http://schemas.microsoft.com/office/drawing/2014/main" xmlns="" val="736903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2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Voorbereiden 11 december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7309" y="2060848"/>
            <a:ext cx="10157354" cy="4470400"/>
          </a:xfrm>
        </p:spPr>
        <p:txBody>
          <a:bodyPr/>
          <a:lstStyle/>
          <a:p>
            <a:r>
              <a:rPr lang="nl-NL" dirty="0" smtClean="0"/>
              <a:t>Bestudeer de informatie op de wiki (college 5.1)</a:t>
            </a:r>
          </a:p>
          <a:p>
            <a:r>
              <a:rPr lang="nl-NL" dirty="0" smtClean="0"/>
              <a:t>Geschiedenisdidactiek H14, Differentiëren is te leren H9, Actief leren H6</a:t>
            </a:r>
          </a:p>
          <a:p>
            <a:r>
              <a:rPr lang="nl-NL" dirty="0" smtClean="0"/>
              <a:t>Neem de leerdoelen voor de lessenserie en de toets die je hierop gebaseerd hebt.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130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nl-NL" dirty="0" smtClean="0"/>
              <a:t>Terugblik</a:t>
            </a:r>
          </a:p>
          <a:p>
            <a:pPr rtl="0"/>
            <a:r>
              <a:rPr lang="nl-NL" dirty="0" smtClean="0"/>
              <a:t>Jeugdliteratuur in de geschiedenisles</a:t>
            </a:r>
          </a:p>
          <a:p>
            <a:pPr rtl="0"/>
            <a:r>
              <a:rPr lang="nl-NL" dirty="0" smtClean="0"/>
              <a:t>Toetsing</a:t>
            </a:r>
          </a:p>
          <a:p>
            <a:pPr rtl="0"/>
            <a:r>
              <a:rPr lang="nl-NL" dirty="0" smtClean="0"/>
              <a:t>Afsluiting &amp; vooruitblik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NL" dirty="0"/>
              <a:t>We hebben reeds veel behandeld dat je kan inspireren bij je lessenserie:</a:t>
            </a:r>
          </a:p>
          <a:p>
            <a:r>
              <a:rPr lang="nl-NL" dirty="0"/>
              <a:t>Differentiëren</a:t>
            </a:r>
          </a:p>
          <a:p>
            <a:r>
              <a:rPr lang="nl-NL" dirty="0"/>
              <a:t>Effectief les </a:t>
            </a:r>
            <a:r>
              <a:rPr lang="nl-NL" dirty="0" smtClean="0"/>
              <a:t>geven</a:t>
            </a:r>
          </a:p>
          <a:p>
            <a:r>
              <a:rPr lang="nl-NL" dirty="0"/>
              <a:t>A</a:t>
            </a:r>
            <a:r>
              <a:rPr lang="nl-NL" dirty="0" smtClean="0"/>
              <a:t>ctief </a:t>
            </a:r>
            <a:r>
              <a:rPr lang="nl-NL" dirty="0"/>
              <a:t>historisch denken</a:t>
            </a:r>
          </a:p>
          <a:p>
            <a:r>
              <a:rPr lang="nl-NL" dirty="0"/>
              <a:t>Teksten</a:t>
            </a:r>
          </a:p>
          <a:p>
            <a:r>
              <a:rPr lang="nl-NL" dirty="0"/>
              <a:t>Bewegend beeld</a:t>
            </a:r>
          </a:p>
          <a:p>
            <a:r>
              <a:rPr lang="nl-NL" dirty="0"/>
              <a:t>Stilstaand beeld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8584686" y="3152170"/>
            <a:ext cx="266429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Doel: historisch besef bij de leerlingen stimuleren</a:t>
            </a:r>
          </a:p>
        </p:txBody>
      </p:sp>
    </p:spTree>
    <p:extLst>
      <p:ext uri="{BB962C8B-B14F-4D97-AF65-F5344CB8AC3E}">
        <p14:creationId xmlns:p14="http://schemas.microsoft.com/office/powerpoint/2010/main" val="368831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160">
            <a:off x="4450914" y="672614"/>
            <a:ext cx="5800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68" y="3996636"/>
            <a:ext cx="41910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28" y="3976567"/>
            <a:ext cx="4281686" cy="2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66" y="1124744"/>
            <a:ext cx="4379004" cy="301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4765253" y="3456622"/>
            <a:ext cx="2265263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lain" startAt="1983"/>
            </a:pPr>
            <a:r>
              <a:rPr lang="nl-NL" dirty="0"/>
              <a:t>    </a:t>
            </a:r>
            <a:r>
              <a:rPr lang="nl-NL" dirty="0" smtClean="0"/>
              <a:t>    2012</a:t>
            </a:r>
          </a:p>
          <a:p>
            <a:r>
              <a:rPr lang="nl-NL" dirty="0" smtClean="0"/>
              <a:t>                     </a:t>
            </a:r>
            <a:endParaRPr lang="nl-NL" dirty="0"/>
          </a:p>
          <a:p>
            <a:r>
              <a:rPr lang="nl-NL" dirty="0"/>
              <a:t>1900	</a:t>
            </a:r>
            <a:r>
              <a:rPr lang="nl-NL" dirty="0" smtClean="0"/>
              <a:t>1950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7606580" y="-14560"/>
            <a:ext cx="403245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En hoe zit het met jouw historisch besef?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102" y="-221828"/>
            <a:ext cx="10157354" cy="1397000"/>
          </a:xfrm>
        </p:spPr>
        <p:txBody>
          <a:bodyPr/>
          <a:lstStyle/>
          <a:p>
            <a:r>
              <a:rPr lang="nl-NL" dirty="0"/>
              <a:t>Dateer de foto’s</a:t>
            </a:r>
          </a:p>
        </p:txBody>
      </p:sp>
    </p:spTree>
    <p:extLst>
      <p:ext uri="{BB962C8B-B14F-4D97-AF65-F5344CB8AC3E}">
        <p14:creationId xmlns:p14="http://schemas.microsoft.com/office/powerpoint/2010/main" val="197103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593727" cy="1397000"/>
          </a:xfrm>
        </p:spPr>
        <p:txBody>
          <a:bodyPr/>
          <a:lstStyle/>
          <a:p>
            <a:r>
              <a:rPr lang="nl-NL" dirty="0" smtClean="0"/>
              <a:t>Jeugdliteratuur in de geschiedenisles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nl-NL" i="1" dirty="0" smtClean="0">
                <a:solidFill>
                  <a:srgbClr val="002060"/>
                </a:solidFill>
              </a:rPr>
              <a:t>Elk </a:t>
            </a:r>
            <a:r>
              <a:rPr lang="nl-NL" i="1" dirty="0">
                <a:solidFill>
                  <a:srgbClr val="002060"/>
                </a:solidFill>
              </a:rPr>
              <a:t>tijdperk kent zijn eigen beeldtaal, </a:t>
            </a:r>
            <a:endParaRPr lang="nl-NL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nl-NL" i="1" dirty="0" smtClean="0">
                <a:solidFill>
                  <a:srgbClr val="002060"/>
                </a:solidFill>
              </a:rPr>
              <a:t>maar </a:t>
            </a:r>
            <a:r>
              <a:rPr lang="nl-NL" i="1" dirty="0">
                <a:solidFill>
                  <a:srgbClr val="002060"/>
                </a:solidFill>
              </a:rPr>
              <a:t>ook zijn eigen </a:t>
            </a:r>
            <a:r>
              <a:rPr lang="nl-NL" i="1" dirty="0" smtClean="0">
                <a:solidFill>
                  <a:srgbClr val="002060"/>
                </a:solidFill>
              </a:rPr>
              <a:t>schrijfstijl</a:t>
            </a:r>
            <a:endParaRPr lang="nl-NL" i="1" dirty="0">
              <a:solidFill>
                <a:srgbClr val="00206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604" y="3905141"/>
            <a:ext cx="2016224" cy="294578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329" y="3586230"/>
            <a:ext cx="2415609" cy="306337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482" y="1313623"/>
            <a:ext cx="1990725" cy="28956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2351" y="4142017"/>
            <a:ext cx="2216918" cy="301341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6401" y="3693541"/>
            <a:ext cx="2351718" cy="315457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533" y="1454561"/>
            <a:ext cx="1938612" cy="291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5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Verhalen in de geschiedenisles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7309" y="1916832"/>
            <a:ext cx="10157354" cy="447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i="1" dirty="0" smtClean="0"/>
              <a:t>“Een verhaal is het magische ‘vliegende tapijt’ waarop leerlingen meegevoerd worden naar een vreemde wereld; daarna is het aan hen om die wereld te onderzoeken</a:t>
            </a:r>
            <a:r>
              <a:rPr lang="nl-NL" sz="2800" dirty="0" smtClean="0"/>
              <a:t>”</a:t>
            </a:r>
          </a:p>
          <a:p>
            <a:pPr marL="0" indent="0" algn="ctr">
              <a:buNone/>
            </a:pPr>
            <a:r>
              <a:rPr lang="nl-NL" sz="2800" dirty="0" smtClean="0"/>
              <a:t>(</a:t>
            </a:r>
            <a:r>
              <a:rPr lang="nl-NL" sz="2800" dirty="0" err="1" smtClean="0"/>
              <a:t>Reeves</a:t>
            </a:r>
            <a:r>
              <a:rPr lang="nl-NL" sz="2800" dirty="0" smtClean="0"/>
              <a:t>, 1980)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3843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 van een goed verhaal</a:t>
            </a:r>
            <a:endParaRPr lang="nl-NL" dirty="0"/>
          </a:p>
        </p:txBody>
      </p:sp>
      <p:pic>
        <p:nvPicPr>
          <p:cNvPr id="1028" name="Picture 4" descr="Afbeeldingsresultaat voor boek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61" y="2636912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5860" y="0"/>
            <a:ext cx="10157354" cy="1397000"/>
          </a:xfrm>
        </p:spPr>
        <p:txBody>
          <a:bodyPr>
            <a:normAutofit/>
          </a:bodyPr>
          <a:lstStyle/>
          <a:p>
            <a:r>
              <a:rPr lang="nl-NL" sz="4800" b="1" dirty="0"/>
              <a:t>Jeugdliteratuur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81844" y="1738490"/>
            <a:ext cx="8712968" cy="4968552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In </a:t>
            </a:r>
            <a:r>
              <a:rPr lang="nl-NL" dirty="0"/>
              <a:t>viertallen</a:t>
            </a:r>
            <a:r>
              <a:rPr lang="nl-NL" dirty="0" smtClean="0"/>
              <a:t>: 30 minuten</a:t>
            </a:r>
            <a:endParaRPr lang="nl-NL" dirty="0"/>
          </a:p>
          <a:p>
            <a:pPr marL="571500" indent="-457200">
              <a:buFont typeface="+mj-lt"/>
              <a:buAutoNum type="arabicPeriod"/>
            </a:pPr>
            <a:r>
              <a:rPr lang="nl-NL" dirty="0"/>
              <a:t>Deel elkaars boeken en lees ergens in het boek 2 bladzijden door (eerder klaar? lees gerust even verder </a:t>
            </a:r>
            <a:r>
              <a:rPr lang="nl-NL" dirty="0">
                <a:sym typeface="Wingdings" panose="05000000000000000000" pitchFamily="2" charset="2"/>
              </a:rPr>
              <a:t></a:t>
            </a:r>
          </a:p>
          <a:p>
            <a:pPr marL="571500" indent="-457200">
              <a:buFont typeface="+mj-lt"/>
              <a:buAutoNum type="arabicPeriod"/>
            </a:pPr>
            <a:r>
              <a:rPr lang="nl-NL" dirty="0">
                <a:sym typeface="Wingdings" panose="05000000000000000000" pitchFamily="2" charset="2"/>
              </a:rPr>
              <a:t>Schrijf drie kenmerken op van de schrijfstijl die de auteur gebruikt</a:t>
            </a:r>
          </a:p>
          <a:p>
            <a:pPr marL="571500" indent="-457200">
              <a:buFont typeface="+mj-lt"/>
              <a:buAutoNum type="arabicPeriod"/>
            </a:pPr>
            <a:r>
              <a:rPr lang="nl-NL" dirty="0">
                <a:sym typeface="Wingdings" panose="05000000000000000000" pitchFamily="2" charset="2"/>
              </a:rPr>
              <a:t>Wissel de bevindingen uit. Bespreek daarna of de door jullie meegenomen boeken de huidige 12-15jarigen aan zal spreken(waarom wel/niet?)</a:t>
            </a:r>
          </a:p>
          <a:p>
            <a:pPr marL="571500" indent="-457200">
              <a:buFont typeface="+mj-lt"/>
              <a:buAutoNum type="arabicPeriod"/>
            </a:pPr>
            <a:r>
              <a:rPr lang="nl-NL" dirty="0">
                <a:sym typeface="Wingdings" panose="05000000000000000000" pitchFamily="2" charset="2"/>
              </a:rPr>
              <a:t>Kies vervolgens 1 boek dat jullie doelgroep het meeste aan zal spreken</a:t>
            </a:r>
          </a:p>
          <a:p>
            <a:pPr marL="571500" indent="-457200">
              <a:buFont typeface="+mj-lt"/>
              <a:buAutoNum type="arabicPeriod"/>
            </a:pPr>
            <a:r>
              <a:rPr lang="nl-NL" dirty="0">
                <a:sym typeface="Wingdings" panose="05000000000000000000" pitchFamily="2" charset="2"/>
              </a:rPr>
              <a:t>Bedenk gezamenlijk een concrete werkvorm waarbij je dit boek gebruikt om het historisch besef bij leerlingen te stimuleren (schrijf deze op</a:t>
            </a:r>
            <a:r>
              <a:rPr lang="nl-NL" dirty="0" smtClean="0">
                <a:sym typeface="Wingdings" panose="05000000000000000000" pitchFamily="2" charset="2"/>
              </a:rPr>
              <a:t>).</a:t>
            </a:r>
          </a:p>
          <a:p>
            <a:pPr marL="571500" indent="-457200">
              <a:buFont typeface="+mj-lt"/>
              <a:buAutoNum type="arabicPeriod"/>
            </a:pPr>
            <a:r>
              <a:rPr lang="nl-NL" dirty="0" smtClean="0">
                <a:sym typeface="Wingdings" panose="05000000000000000000" pitchFamily="2" charset="2"/>
              </a:rPr>
              <a:t>Korte pitch van boek en werkvorm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318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Terugblik: bouwstenen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1341884" y="1628800"/>
            <a:ext cx="10157354" cy="4470400"/>
          </a:xfrm>
        </p:spPr>
        <p:txBody>
          <a:bodyPr/>
          <a:lstStyle/>
          <a:p>
            <a:r>
              <a:rPr lang="nl-NL" dirty="0" smtClean="0"/>
              <a:t>Cartoons</a:t>
            </a:r>
          </a:p>
          <a:p>
            <a:r>
              <a:rPr lang="nl-NL" dirty="0"/>
              <a:t>S</a:t>
            </a:r>
            <a:r>
              <a:rPr lang="nl-NL" dirty="0" smtClean="0"/>
              <a:t>tilstaand beeld</a:t>
            </a:r>
          </a:p>
          <a:p>
            <a:r>
              <a:rPr lang="nl-NL" dirty="0" smtClean="0"/>
              <a:t>Tekst</a:t>
            </a:r>
          </a:p>
          <a:p>
            <a:r>
              <a:rPr lang="nl-NL" dirty="0" smtClean="0"/>
              <a:t>Jeugdliteratuur</a:t>
            </a:r>
          </a:p>
          <a:p>
            <a:r>
              <a:rPr lang="nl-NL" dirty="0" smtClean="0"/>
              <a:t>Film</a:t>
            </a:r>
          </a:p>
          <a:p>
            <a:r>
              <a:rPr lang="nl-NL" dirty="0" smtClean="0"/>
              <a:t>Documentaire</a:t>
            </a:r>
            <a:endParaRPr lang="nl-NL" dirty="0"/>
          </a:p>
        </p:txBody>
      </p:sp>
      <p:sp>
        <p:nvSpPr>
          <p:cNvPr id="10" name="Ovaal 9"/>
          <p:cNvSpPr/>
          <p:nvPr/>
        </p:nvSpPr>
        <p:spPr>
          <a:xfrm>
            <a:off x="5817322" y="1461886"/>
            <a:ext cx="5908882" cy="43204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6431503" y="2396787"/>
            <a:ext cx="468052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Minimaal een van deze bouwstenen dien je te verwerken in je lessenserie.</a:t>
            </a:r>
          </a:p>
          <a:p>
            <a:pPr algn="ctr"/>
            <a:r>
              <a:rPr lang="nl-NL" b="1" dirty="0" smtClean="0"/>
              <a:t>Zorg voor een onderbouwing van je keuzes in de verantwoordin</a:t>
            </a:r>
            <a:r>
              <a:rPr lang="nl-NL" b="1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eken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2024_TF02787940_TF02787940" id="{E2EFE579-32FF-42EF-BE0C-0B37222081D0}" vid="{338D382D-FE24-4832-A84A-1222F9DF0649}"/>
    </a:ext>
  </a:extLst>
</a:theme>
</file>

<file path=ppt/theme/theme2.xml><?xml version="1.0" encoding="utf-8"?>
<a:theme xmlns:a="http://schemas.openxmlformats.org/drawingml/2006/main" name="Office-th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4873beb7-5857-4685-be1f-d57550cc96c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met stapels blauwe boeken (breedbeeld)</Template>
  <TotalTime>0</TotalTime>
  <Words>494</Words>
  <Application>Microsoft Office PowerPoint</Application>
  <PresentationFormat>Aangepast</PresentationFormat>
  <Paragraphs>118</Paragraphs>
  <Slides>16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Boeken 16x9</vt:lpstr>
      <vt:lpstr>Onderwijskunde en vakdidactiek 2</vt:lpstr>
      <vt:lpstr>Programma</vt:lpstr>
      <vt:lpstr>Terugblik</vt:lpstr>
      <vt:lpstr>Dateer de foto’s</vt:lpstr>
      <vt:lpstr>Jeugdliteratuur in de geschiedenisles</vt:lpstr>
      <vt:lpstr>Verhalen in de geschiedenisles</vt:lpstr>
      <vt:lpstr>Kenmerken van een goed verhaal</vt:lpstr>
      <vt:lpstr>Jeugdliteratuur</vt:lpstr>
      <vt:lpstr>Terugblik: bouwstenen</vt:lpstr>
      <vt:lpstr>Evalueren van het onderwijs</vt:lpstr>
      <vt:lpstr>Waarom evalueren/toetsen?</vt:lpstr>
      <vt:lpstr>Soorten toetsen en hun functies</vt:lpstr>
      <vt:lpstr>Criteria voor een goede toets</vt:lpstr>
      <vt:lpstr>Beoordelen van werkstukken, verslagen etc.</vt:lpstr>
      <vt:lpstr>Didactisch practicum 6 december</vt:lpstr>
      <vt:lpstr>Voorbereiden 11 december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2018-12-03T15:38:50Z</dcterms:created>
  <dcterms:modified xsi:type="dcterms:W3CDTF">2018-12-04T10:30:04Z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